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34" r:id="rId4"/>
    <p:sldId id="333" r:id="rId5"/>
    <p:sldId id="258" r:id="rId6"/>
    <p:sldId id="332" r:id="rId7"/>
    <p:sldId id="294" r:id="rId8"/>
    <p:sldId id="296" r:id="rId9"/>
    <p:sldId id="298" r:id="rId10"/>
    <p:sldId id="300" r:id="rId11"/>
    <p:sldId id="320" r:id="rId12"/>
    <p:sldId id="321" r:id="rId13"/>
    <p:sldId id="322" r:id="rId14"/>
    <p:sldId id="323" r:id="rId15"/>
    <p:sldId id="324" r:id="rId16"/>
    <p:sldId id="325" r:id="rId17"/>
    <p:sldId id="329" r:id="rId18"/>
    <p:sldId id="326" r:id="rId19"/>
    <p:sldId id="327" r:id="rId20"/>
    <p:sldId id="328" r:id="rId21"/>
    <p:sldId id="302" r:id="rId22"/>
    <p:sldId id="304" r:id="rId23"/>
    <p:sldId id="306" r:id="rId24"/>
    <p:sldId id="310" r:id="rId25"/>
    <p:sldId id="311" r:id="rId26"/>
    <p:sldId id="312" r:id="rId27"/>
    <p:sldId id="330" r:id="rId28"/>
    <p:sldId id="313" r:id="rId29"/>
    <p:sldId id="308" r:id="rId30"/>
    <p:sldId id="292" r:id="rId31"/>
    <p:sldId id="291" r:id="rId32"/>
    <p:sldId id="315" r:id="rId33"/>
    <p:sldId id="331" r:id="rId34"/>
    <p:sldId id="316" r:id="rId35"/>
    <p:sldId id="317" r:id="rId36"/>
    <p:sldId id="318" r:id="rId37"/>
    <p:sldId id="335" r:id="rId38"/>
    <p:sldId id="261" r:id="rId39"/>
    <p:sldId id="27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-4264" y="-1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070A0-8AC9-2B4F-8FC8-2ACEE1ADBE45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4D83F-8ED5-8E45-819B-D08FF44AA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69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muc</a:t>
            </a:r>
            <a:r>
              <a:rPr lang="en-US" baseline="0" dirty="0" smtClean="0"/>
              <a:t>h of a is pointing to the same direction as b.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D83F-8ED5-8E45-819B-D08FF44AAC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95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A51DBB4A-F2A4-4D40-A131-B9C3373392FA}" type="slidenum">
              <a:rPr lang="en-US"/>
              <a:pPr/>
              <a:t>34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964EF257-C186-BF4E-A2A9-BC5CA6757DCF}" type="slidenum">
              <a:rPr lang="en-US"/>
              <a:pPr/>
              <a:t>35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BC2A2CA-EFA8-AB4C-8661-07D34FFBCC3A}" type="slidenum">
              <a:rPr lang="en-US"/>
              <a:pPr/>
              <a:t>36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D83F-8ED5-8E45-819B-D08FF44AACF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25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D83F-8ED5-8E45-819B-D08FF44AACF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2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527BD65B-6036-2940-8233-8E0D5A1B04B9}" type="slidenum">
              <a:rPr lang="en-US"/>
              <a:pPr/>
              <a:t>7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00ED5D9-0532-8D47-BC4C-957FC9316356}" type="slidenum">
              <a:rPr lang="en-US"/>
              <a:pPr/>
              <a:t>9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give definition of partial derivative:  lim h-&gt;0 [f(x+h,y) – f(x,y)]/h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0C69F0A5-95CF-FB4E-A05D-CC98913A2426}" type="slidenum">
              <a:rPr lang="en-US"/>
              <a:pPr/>
              <a:t>21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How to fix?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905403AE-CDC8-E441-A645-E2AC808719AB}" type="slidenum">
              <a:rPr lang="en-US"/>
              <a:pPr/>
              <a:t>22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E0AF90F-0CA6-F147-9D50-F32FC8DFBF66}" type="slidenum">
              <a:rPr lang="en-US"/>
              <a:pPr/>
              <a:t>23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docs.scipy.org</a:t>
            </a:r>
            <a:r>
              <a:rPr lang="en-US" dirty="0" smtClean="0"/>
              <a:t>/doc/</a:t>
            </a:r>
            <a:r>
              <a:rPr lang="en-US" dirty="0" err="1" smtClean="0"/>
              <a:t>numpy</a:t>
            </a:r>
            <a:r>
              <a:rPr lang="en-US" dirty="0" smtClean="0"/>
              <a:t>/reference/generated/</a:t>
            </a:r>
            <a:r>
              <a:rPr lang="en-US" dirty="0" err="1" smtClean="0"/>
              <a:t>numpy.gradient.html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D83F-8ED5-8E45-819B-D08FF44AAC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3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9A8C5C7C-7B3E-C548-BCBB-A1D2A9D82993}" type="slidenum">
              <a:rPr lang="en-US"/>
              <a:pPr/>
              <a:t>29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Calibri" charset="0"/>
              </a:rPr>
              <a:t>How many 2</a:t>
            </a:r>
            <a:r>
              <a:rPr lang="en-US" baseline="30000" dirty="0">
                <a:latin typeface="Calibri" charset="0"/>
              </a:rPr>
              <a:t>nd</a:t>
            </a:r>
            <a:r>
              <a:rPr lang="en-US" dirty="0">
                <a:latin typeface="Calibri" charset="0"/>
              </a:rPr>
              <a:t> derivative filters are there?  There are four 2</a:t>
            </a:r>
            <a:r>
              <a:rPr lang="en-US" baseline="30000" dirty="0">
                <a:latin typeface="Calibri" charset="0"/>
              </a:rPr>
              <a:t>nd</a:t>
            </a:r>
            <a:r>
              <a:rPr lang="en-US" dirty="0">
                <a:latin typeface="Calibri" charset="0"/>
              </a:rPr>
              <a:t> partial derivative filters.</a:t>
            </a:r>
          </a:p>
          <a:p>
            <a:pPr>
              <a:spcBef>
                <a:spcPct val="0"/>
              </a:spcBef>
            </a:pPr>
            <a:r>
              <a:rPr lang="en-US" dirty="0">
                <a:latin typeface="Calibri" charset="0"/>
              </a:rPr>
              <a:t>In practice, it</a:t>
            </a:r>
            <a:r>
              <a:rPr lang="ja-JP" altLang="en-US" dirty="0">
                <a:latin typeface="Calibri" charset="0"/>
              </a:rPr>
              <a:t>’</a:t>
            </a:r>
            <a:r>
              <a:rPr lang="en-US" dirty="0">
                <a:latin typeface="Calibri" charset="0"/>
              </a:rPr>
              <a:t>s handy to define a single 2</a:t>
            </a:r>
            <a:r>
              <a:rPr lang="en-US" baseline="30000" dirty="0">
                <a:latin typeface="Calibri" charset="0"/>
              </a:rPr>
              <a:t>nd</a:t>
            </a:r>
            <a:r>
              <a:rPr lang="en-US" dirty="0">
                <a:latin typeface="Calibri" charset="0"/>
              </a:rPr>
              <a:t> derivative filter—the </a:t>
            </a:r>
            <a:r>
              <a:rPr lang="en-US" dirty="0" err="1">
                <a:latin typeface="Calibri" charset="0"/>
              </a:rPr>
              <a:t>Laplacian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EC1D586-B28F-544D-A240-F748D2D8682F}" type="slidenum">
              <a:rPr lang="en-US"/>
              <a:pPr/>
              <a:t>30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55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3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2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6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7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84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6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7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549C6-2717-B14A-8772-C44F6F8B153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530C1-5E46-0640-9AA6-B4235E767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" Type="http://schemas.openxmlformats.org/officeDocument/2006/relationships/vmlDrawing" Target="../drawings/vmlDrawing1.v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oleObject" Target="../embeddings/oleObject1.bin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oleObject" Target="../embeddings/oleObject2.bin"/><Relationship Id="rId10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47.png"/><Relationship Id="rId13" Type="http://schemas.openxmlformats.org/officeDocument/2006/relationships/oleObject" Target="../embeddings/oleObject5.bin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" Type="http://schemas.openxmlformats.org/officeDocument/2006/relationships/vmlDrawing" Target="../drawings/vmlDrawing3.vml"/><Relationship Id="rId2" Type="http://schemas.openxmlformats.org/officeDocument/2006/relationships/tags" Target="../tags/tag15.xml"/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tags" Target="../tags/tag18.xml"/><Relationship Id="rId6" Type="http://schemas.openxmlformats.org/officeDocument/2006/relationships/tags" Target="../tags/tag19.xml"/><Relationship Id="rId7" Type="http://schemas.openxmlformats.org/officeDocument/2006/relationships/tags" Target="../tags/tag20.xml"/><Relationship Id="rId8" Type="http://schemas.openxmlformats.org/officeDocument/2006/relationships/tags" Target="../tags/tag21.xml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mathinsight.org/dot_produ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tags" Target="../tags/tag11.xml"/><Relationship Id="rId7" Type="http://schemas.openxmlformats.org/officeDocument/2006/relationships/tags" Target="../tags/tag12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3.xml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CSC589 Introduction to Computer Vision</a:t>
            </a:r>
            <a:br>
              <a:rPr lang="en-US" dirty="0" smtClean="0"/>
            </a:br>
            <a:r>
              <a:rPr lang="en-US" dirty="0" smtClean="0"/>
              <a:t>Lecture 6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7857" y="3886200"/>
            <a:ext cx="7112000" cy="1752600"/>
          </a:xfrm>
        </p:spPr>
        <p:txBody>
          <a:bodyPr/>
          <a:lstStyle/>
          <a:p>
            <a:r>
              <a:rPr lang="en-US" dirty="0" smtClean="0"/>
              <a:t>Image gradients</a:t>
            </a:r>
          </a:p>
          <a:p>
            <a:r>
              <a:rPr lang="en-US" dirty="0" smtClean="0"/>
              <a:t>Bei Xiao</a:t>
            </a:r>
          </a:p>
          <a:p>
            <a:r>
              <a:rPr lang="en-US" dirty="0" smtClean="0"/>
              <a:t>September 24</a:t>
            </a:r>
            <a:r>
              <a:rPr lang="en-US" baseline="30000" dirty="0" smtClean="0"/>
              <a:t>th</a:t>
            </a:r>
            <a:r>
              <a:rPr lang="en-US" dirty="0" smtClean="0"/>
              <a:t>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7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gradient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5829300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31"/>
          <p:cNvSpPr txBox="1">
            <a:spLocks noChangeArrowheads="1"/>
          </p:cNvSpPr>
          <p:nvPr/>
        </p:nvSpPr>
        <p:spPr bwMode="auto">
          <a:xfrm>
            <a:off x="7685088" y="6477000"/>
            <a:ext cx="1382712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/>
              <a:t>Source: L. Lazebnik</a:t>
            </a:r>
          </a:p>
        </p:txBody>
      </p:sp>
    </p:spTree>
    <p:extLst>
      <p:ext uri="{BB962C8B-B14F-4D97-AF65-F5344CB8AC3E}">
        <p14:creationId xmlns:p14="http://schemas.microsoft.com/office/powerpoint/2010/main" val="487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 gradient: first order derivatives</a:t>
            </a:r>
            <a:endParaRPr lang="en-US" dirty="0"/>
          </a:p>
        </p:txBody>
      </p:sp>
      <p:pic>
        <p:nvPicPr>
          <p:cNvPr id="4" name="Content Placeholder 3" descr="Screen Shot 2015-02-01 at 9.56.5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" b="6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714875" y="6126163"/>
            <a:ext cx="325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</a:t>
            </a:r>
            <a:r>
              <a:rPr lang="en-US" dirty="0" err="1" smtClean="0"/>
              <a:t>Jianbo</a:t>
            </a:r>
            <a:r>
              <a:rPr lang="en-US" dirty="0" smtClean="0"/>
              <a:t> Shi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82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 gradient: first order derivatives</a:t>
            </a:r>
            <a:endParaRPr lang="en-US" dirty="0"/>
          </a:p>
        </p:txBody>
      </p:sp>
      <p:pic>
        <p:nvPicPr>
          <p:cNvPr id="13" name="Content Placeholder 12" descr="Screen Shot 2015-02-01 at 10.08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1" b="13321"/>
          <a:stretch>
            <a:fillRect/>
          </a:stretch>
        </p:blipFill>
        <p:spPr>
          <a:xfrm>
            <a:off x="457200" y="2139026"/>
            <a:ext cx="8229600" cy="4525963"/>
          </a:xfrm>
        </p:spPr>
      </p:pic>
      <p:pic>
        <p:nvPicPr>
          <p:cNvPr id="14" name="Picture 13" descr="Screen Shot 2015-02-01 at 10.08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1418"/>
            <a:ext cx="7927045" cy="975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4875" y="6357091"/>
            <a:ext cx="325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source: </a:t>
            </a:r>
            <a:r>
              <a:rPr lang="en-US" dirty="0" err="1" smtClean="0"/>
              <a:t>Jianbo</a:t>
            </a:r>
            <a:r>
              <a:rPr lang="en-US" dirty="0" smtClean="0"/>
              <a:t> Shi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9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 gradient as </a:t>
            </a:r>
            <a:r>
              <a:rPr lang="en-US" smtClean="0"/>
              <a:t>convolution operation!</a:t>
            </a:r>
            <a:endParaRPr lang="en-US" dirty="0"/>
          </a:p>
        </p:txBody>
      </p:sp>
      <p:pic>
        <p:nvPicPr>
          <p:cNvPr id="2" name="Content Placeholder 1" descr="Screen Shot 2015-02-01 at 10.13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" r="33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499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 gradient as convolution operation!</a:t>
            </a:r>
            <a:endParaRPr lang="en-US" dirty="0"/>
          </a:p>
        </p:txBody>
      </p:sp>
      <p:pic>
        <p:nvPicPr>
          <p:cNvPr id="9" name="Content Placeholder 8" descr="Screen Shot 2015-02-01 at 10.13.3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" b="4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681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 gradient: first order derivatives</a:t>
            </a:r>
            <a:endParaRPr lang="en-US" dirty="0"/>
          </a:p>
        </p:txBody>
      </p:sp>
      <p:pic>
        <p:nvPicPr>
          <p:cNvPr id="9" name="Content Placeholder 8" descr="Screen Shot 2015-02-01 at 10.16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2" b="9662"/>
          <a:stretch>
            <a:fillRect/>
          </a:stretch>
        </p:blipFill>
        <p:spPr>
          <a:xfrm>
            <a:off x="457200" y="169642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846797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 gradient: first order derivatives</a:t>
            </a:r>
            <a:endParaRPr lang="en-US" dirty="0"/>
          </a:p>
        </p:txBody>
      </p:sp>
      <p:pic>
        <p:nvPicPr>
          <p:cNvPr id="4" name="Content Placeholder 3" descr="Screen Shot 2015-02-01 at 10.16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" b="43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207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24 at 7.3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9144000" cy="650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7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 descr="jump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r="1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62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Exercise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effectLst/>
              </a:rPr>
              <a:t>s1 = </a:t>
            </a:r>
            <a:r>
              <a:rPr lang="en-US" sz="2400" dirty="0" err="1" smtClean="0">
                <a:effectLst/>
              </a:rPr>
              <a:t>np.array</a:t>
            </a:r>
            <a:r>
              <a:rPr lang="en-US" sz="2400" dirty="0" smtClean="0">
                <a:effectLst/>
              </a:rPr>
              <a:t>([1,1])</a:t>
            </a:r>
          </a:p>
          <a:p>
            <a:r>
              <a:rPr lang="en-US" sz="2400" dirty="0" smtClean="0">
                <a:effectLst/>
              </a:rPr>
              <a:t>dx = </a:t>
            </a:r>
            <a:r>
              <a:rPr lang="en-US" sz="2400" dirty="0" err="1" smtClean="0">
                <a:effectLst/>
              </a:rPr>
              <a:t>np.array</a:t>
            </a:r>
            <a:r>
              <a:rPr lang="en-US" sz="2400" dirty="0" smtClean="0">
                <a:effectLst/>
              </a:rPr>
              <a:t>([1,-1])</a:t>
            </a:r>
          </a:p>
          <a:p>
            <a:r>
              <a:rPr lang="en-US" sz="2400" dirty="0" err="1" smtClean="0">
                <a:effectLst/>
              </a:rPr>
              <a:t>dy</a:t>
            </a:r>
            <a:r>
              <a:rPr lang="en-US" sz="2400" dirty="0" smtClean="0">
                <a:effectLst/>
              </a:rPr>
              <a:t> = </a:t>
            </a:r>
            <a:r>
              <a:rPr lang="en-US" sz="2400" dirty="0" err="1" smtClean="0">
                <a:effectLst/>
              </a:rPr>
              <a:t>np.array</a:t>
            </a:r>
            <a:r>
              <a:rPr lang="en-US" sz="2400" dirty="0" smtClean="0">
                <a:effectLst/>
              </a:rPr>
              <a:t>([1,-1])</a:t>
            </a:r>
          </a:p>
          <a:p>
            <a:r>
              <a:rPr lang="en-US" sz="2400" dirty="0" smtClean="0">
                <a:effectLst/>
              </a:rPr>
              <a:t>x = ndimage.convolve1d(</a:t>
            </a:r>
            <a:r>
              <a:rPr lang="en-US" sz="2400" dirty="0" err="1" smtClean="0">
                <a:effectLst/>
              </a:rPr>
              <a:t>l,dx,axis</a:t>
            </a:r>
            <a:r>
              <a:rPr lang="en-US" sz="2400" dirty="0" smtClean="0">
                <a:effectLst/>
              </a:rPr>
              <a:t>= 0)</a:t>
            </a:r>
          </a:p>
          <a:p>
            <a:r>
              <a:rPr lang="en-US" sz="2400" dirty="0" err="1" smtClean="0">
                <a:effectLst/>
              </a:rPr>
              <a:t>gx_I</a:t>
            </a:r>
            <a:r>
              <a:rPr lang="en-US" sz="2400" dirty="0" smtClean="0">
                <a:effectLst/>
              </a:rPr>
              <a:t> = </a:t>
            </a:r>
            <a:r>
              <a:rPr lang="en-US" sz="2400" dirty="0" err="1" smtClean="0">
                <a:effectLst/>
              </a:rPr>
              <a:t>ndimage.convolve</a:t>
            </a:r>
            <a:r>
              <a:rPr lang="en-US" sz="2400" dirty="0" smtClean="0">
                <a:effectLst/>
              </a:rPr>
              <a:t>(</a:t>
            </a:r>
            <a:r>
              <a:rPr lang="en-US" sz="2400" dirty="0" err="1" smtClean="0">
                <a:effectLst/>
              </a:rPr>
              <a:t>x,s</a:t>
            </a:r>
            <a:r>
              <a:rPr lang="en-US" sz="2400" dirty="0" smtClean="0">
                <a:effectLst/>
              </a:rPr>
              <a:t>)</a:t>
            </a:r>
          </a:p>
          <a:p>
            <a:endParaRPr lang="en-US" sz="2400" dirty="0" smtClean="0">
              <a:effectLst/>
            </a:endParaRPr>
          </a:p>
        </p:txBody>
      </p:sp>
      <p:pic>
        <p:nvPicPr>
          <p:cNvPr id="5" name="Picture 4" descr="Screen Shot 2015-02-01 at 10.5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31" y="1417638"/>
            <a:ext cx="3284030" cy="2200192"/>
          </a:xfrm>
          <a:prstGeom prst="rect">
            <a:avLst/>
          </a:prstGeom>
        </p:spPr>
      </p:pic>
      <p:pic>
        <p:nvPicPr>
          <p:cNvPr id="7" name="Picture 6" descr="Screen Shot 2015-02-01 at 10.53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42" y="4612199"/>
            <a:ext cx="4826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9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</a:t>
            </a:r>
          </a:p>
          <a:p>
            <a:r>
              <a:rPr lang="en-US" dirty="0"/>
              <a:t>M</a:t>
            </a:r>
            <a:r>
              <a:rPr lang="en-US" dirty="0" smtClean="0"/>
              <a:t>atrix computation in Python</a:t>
            </a:r>
          </a:p>
        </p:txBody>
      </p:sp>
    </p:spTree>
    <p:extLst>
      <p:ext uri="{BB962C8B-B14F-4D97-AF65-F5344CB8AC3E}">
        <p14:creationId xmlns:p14="http://schemas.microsoft.com/office/powerpoint/2010/main" val="123084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Usage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effectLst/>
              </a:rPr>
              <a:t>s1 = </a:t>
            </a:r>
            <a:r>
              <a:rPr lang="en-US" sz="2400" dirty="0" err="1" smtClean="0">
                <a:effectLst/>
              </a:rPr>
              <a:t>np.array</a:t>
            </a:r>
            <a:r>
              <a:rPr lang="en-US" sz="2400" dirty="0" smtClean="0">
                <a:effectLst/>
              </a:rPr>
              <a:t>([1,1])</a:t>
            </a:r>
          </a:p>
          <a:p>
            <a:r>
              <a:rPr lang="en-US" sz="2400" dirty="0" smtClean="0">
                <a:effectLst/>
              </a:rPr>
              <a:t>dx = </a:t>
            </a:r>
            <a:r>
              <a:rPr lang="en-US" sz="2400" dirty="0" err="1" smtClean="0">
                <a:effectLst/>
              </a:rPr>
              <a:t>np.array</a:t>
            </a:r>
            <a:r>
              <a:rPr lang="en-US" sz="2400" dirty="0" smtClean="0">
                <a:effectLst/>
              </a:rPr>
              <a:t>([1,-1])</a:t>
            </a:r>
          </a:p>
          <a:p>
            <a:r>
              <a:rPr lang="en-US" sz="2400" dirty="0" err="1" smtClean="0">
                <a:effectLst/>
              </a:rPr>
              <a:t>dy</a:t>
            </a:r>
            <a:r>
              <a:rPr lang="en-US" sz="2400" dirty="0" smtClean="0">
                <a:effectLst/>
              </a:rPr>
              <a:t> = </a:t>
            </a:r>
            <a:r>
              <a:rPr lang="en-US" sz="2400" dirty="0" err="1" smtClean="0">
                <a:effectLst/>
              </a:rPr>
              <a:t>np.array</a:t>
            </a:r>
            <a:r>
              <a:rPr lang="en-US" sz="2400" dirty="0" smtClean="0">
                <a:effectLst/>
              </a:rPr>
              <a:t>([1,-1])</a:t>
            </a:r>
          </a:p>
          <a:p>
            <a:r>
              <a:rPr lang="en-US" sz="2400" dirty="0" smtClean="0">
                <a:effectLst/>
              </a:rPr>
              <a:t>y = ndimage.convolve1d(</a:t>
            </a:r>
            <a:r>
              <a:rPr lang="en-US" sz="2400" dirty="0" err="1" smtClean="0">
                <a:effectLst/>
              </a:rPr>
              <a:t>l,dx,axis</a:t>
            </a:r>
            <a:r>
              <a:rPr lang="en-US" sz="2400" dirty="0" smtClean="0">
                <a:effectLst/>
              </a:rPr>
              <a:t>= 1)</a:t>
            </a:r>
          </a:p>
          <a:p>
            <a:r>
              <a:rPr lang="en-US" sz="2400" dirty="0" err="1" smtClean="0">
                <a:effectLst/>
              </a:rPr>
              <a:t>gy_I</a:t>
            </a:r>
            <a:r>
              <a:rPr lang="en-US" sz="2400" dirty="0" smtClean="0">
                <a:effectLst/>
              </a:rPr>
              <a:t> = </a:t>
            </a:r>
            <a:r>
              <a:rPr lang="en-US" sz="2400" dirty="0" err="1" smtClean="0">
                <a:effectLst/>
              </a:rPr>
              <a:t>ndimage.convolve</a:t>
            </a:r>
            <a:r>
              <a:rPr lang="en-US" sz="2400" dirty="0" smtClean="0">
                <a:effectLst/>
              </a:rPr>
              <a:t>(</a:t>
            </a:r>
            <a:r>
              <a:rPr lang="en-US" sz="2400" dirty="0" err="1" smtClean="0">
                <a:effectLst/>
              </a:rPr>
              <a:t>y,s</a:t>
            </a:r>
            <a:r>
              <a:rPr lang="en-US" sz="2400" dirty="0" smtClean="0">
                <a:effectLst/>
              </a:rPr>
              <a:t>)</a:t>
            </a:r>
          </a:p>
          <a:p>
            <a:endParaRPr lang="en-US" sz="2800" dirty="0" smtClean="0">
              <a:effectLst/>
            </a:endParaRPr>
          </a:p>
        </p:txBody>
      </p:sp>
      <p:pic>
        <p:nvPicPr>
          <p:cNvPr id="4" name="Picture 3" descr="Screen Shot 2015-02-01 at 10.5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64" y="1417638"/>
            <a:ext cx="3553335" cy="2278384"/>
          </a:xfrm>
          <a:prstGeom prst="rect">
            <a:avLst/>
          </a:prstGeom>
        </p:spPr>
      </p:pic>
      <p:pic>
        <p:nvPicPr>
          <p:cNvPr id="6" name="Picture 5" descr="Screen Shot 2015-02-01 at 10.53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5" y="5029200"/>
            <a:ext cx="5041900" cy="182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8765" y="4074206"/>
            <a:ext cx="62238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Or </a:t>
            </a:r>
            <a:r>
              <a:rPr lang="en-US" sz="2000" dirty="0" smtClean="0"/>
              <a:t>:    </a:t>
            </a:r>
            <a:r>
              <a:rPr lang="en-US" sz="2000" dirty="0" err="1" smtClean="0"/>
              <a:t>gx_I</a:t>
            </a:r>
            <a:r>
              <a:rPr lang="en-US" sz="2000" dirty="0" err="1"/>
              <a:t>,gy_I</a:t>
            </a:r>
            <a:r>
              <a:rPr lang="en-US" sz="2000" dirty="0"/>
              <a:t> = </a:t>
            </a:r>
            <a:r>
              <a:rPr lang="en-US" sz="2000" dirty="0" err="1"/>
              <a:t>np.gradient</a:t>
            </a:r>
            <a:r>
              <a:rPr lang="en-US" sz="2000" dirty="0"/>
              <a:t>(l)[:2]</a:t>
            </a:r>
          </a:p>
        </p:txBody>
      </p:sp>
    </p:spTree>
    <p:extLst>
      <p:ext uri="{BB962C8B-B14F-4D97-AF65-F5344CB8AC3E}">
        <p14:creationId xmlns:p14="http://schemas.microsoft.com/office/powerpoint/2010/main" val="15524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Effects of noise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4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" name="Object 7"/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5" name="Photo Editor Photo" r:id="rId9" imgW="5915851" imgH="2029108" progId="">
                  <p:embed/>
                </p:oleObj>
              </mc:Choice>
              <mc:Fallback>
                <p:oleObj name="Photo Editor Photo" r:id="rId9" imgW="5915851" imgH="202910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1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2" name="Rectangle 9"/>
          <p:cNvSpPr>
            <a:spLocks noChangeArrowheads="1"/>
          </p:cNvSpPr>
          <p:nvPr/>
        </p:nvSpPr>
        <p:spPr bwMode="auto">
          <a:xfrm>
            <a:off x="2987675" y="6096000"/>
            <a:ext cx="31845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/>
              <a:t>Where is the edge?</a:t>
            </a:r>
            <a:endParaRPr lang="en-US" sz="2800" i="1"/>
          </a:p>
        </p:txBody>
      </p:sp>
      <p:sp>
        <p:nvSpPr>
          <p:cNvPr id="10248" name="Text Box 10"/>
          <p:cNvSpPr txBox="1">
            <a:spLocks noChangeArrowheads="1"/>
          </p:cNvSpPr>
          <p:nvPr/>
        </p:nvSpPr>
        <p:spPr bwMode="auto">
          <a:xfrm>
            <a:off x="7315200" y="64770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Source: S. Seitz</a:t>
            </a:r>
          </a:p>
        </p:txBody>
      </p:sp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1752600"/>
            <a:ext cx="2220912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21"/>
          <p:cNvSpPr>
            <a:spLocks noChangeShapeType="1"/>
          </p:cNvSpPr>
          <p:nvPr/>
        </p:nvSpPr>
        <p:spPr bwMode="auto">
          <a:xfrm>
            <a:off x="347663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1" name="TextBox 15"/>
          <p:cNvSpPr txBox="1">
            <a:spLocks noChangeArrowheads="1"/>
          </p:cNvSpPr>
          <p:nvPr/>
        </p:nvSpPr>
        <p:spPr bwMode="auto">
          <a:xfrm>
            <a:off x="566738" y="4038600"/>
            <a:ext cx="1868487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Noisy input image</a:t>
            </a:r>
          </a:p>
          <a:p>
            <a:pPr algn="ctr"/>
            <a:endParaRPr lang="en-US" sz="1000"/>
          </a:p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7100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Solution: smooth first</a:t>
            </a:r>
          </a:p>
        </p:txBody>
      </p:sp>
      <p:pic>
        <p:nvPicPr>
          <p:cNvPr id="1126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990600"/>
            <a:ext cx="5313362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17"/>
          <p:cNvSpPr txBox="1">
            <a:spLocks noChangeArrowheads="1"/>
          </p:cNvSpPr>
          <p:nvPr/>
        </p:nvSpPr>
        <p:spPr bwMode="auto">
          <a:xfrm>
            <a:off x="1638300" y="1517650"/>
            <a:ext cx="249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i="1">
                <a:latin typeface="Times New Roman" charset="0"/>
              </a:rPr>
              <a:t>f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1638300" y="2392363"/>
            <a:ext cx="5600700" cy="1120775"/>
            <a:chOff x="1032" y="1507"/>
            <a:chExt cx="3528" cy="706"/>
          </a:xfrm>
        </p:grpSpPr>
        <p:pic>
          <p:nvPicPr>
            <p:cNvPr id="1128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1" name="Text Box 18"/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i="1">
                  <a:latin typeface="Times New Roman" charset="0"/>
                </a:rPr>
                <a:t>h</a:t>
              </a:r>
            </a:p>
          </p:txBody>
        </p: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1219200" y="3530600"/>
            <a:ext cx="6019800" cy="1104900"/>
            <a:chOff x="768" y="2224"/>
            <a:chExt cx="3792" cy="696"/>
          </a:xfrm>
        </p:grpSpPr>
        <p:pic>
          <p:nvPicPr>
            <p:cNvPr id="11278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9" name="Text Box 19"/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i="1">
                  <a:latin typeface="Times New Roman" charset="0"/>
                </a:rPr>
                <a:t>f * h</a:t>
              </a:r>
            </a:p>
          </p:txBody>
        </p:sp>
      </p:grpSp>
      <p:sp>
        <p:nvSpPr>
          <p:cNvPr id="11271" name="Text Box 26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Source: S. Seitz</a:t>
            </a:r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33400" y="4635500"/>
            <a:ext cx="6705600" cy="1155700"/>
            <a:chOff x="533400" y="4635500"/>
            <a:chExt cx="6705601" cy="1155700"/>
          </a:xfrm>
        </p:grpSpPr>
        <p:pic>
          <p:nvPicPr>
            <p:cNvPr id="11276" name="Picture 1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7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1273175" y="6019800"/>
            <a:ext cx="7772400" cy="660400"/>
            <a:chOff x="1273628" y="6019800"/>
            <a:chExt cx="7772400" cy="659750"/>
          </a:xfrm>
        </p:grpSpPr>
        <p:sp>
          <p:nvSpPr>
            <p:cNvPr id="11274" name="Rectangle 2"/>
            <p:cNvSpPr>
              <a:spLocks noChangeArrowheads="1"/>
            </p:cNvSpPr>
            <p:nvPr/>
          </p:nvSpPr>
          <p:spPr bwMode="auto">
            <a:xfrm>
              <a:off x="1273628" y="6063342"/>
              <a:ext cx="777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800"/>
                <a:t>To find edges, look for peaks in</a:t>
              </a:r>
              <a:endParaRPr lang="en-US" sz="2800" i="1"/>
            </a:p>
          </p:txBody>
        </p:sp>
        <p:pic>
          <p:nvPicPr>
            <p:cNvPr id="11275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6019800"/>
              <a:ext cx="1295400" cy="65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86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>
                <a:latin typeface="Calibri" charset="0"/>
              </a:rPr>
              <a:t>Differentiation is convolution, and convolution is associative:</a:t>
            </a:r>
          </a:p>
          <a:p>
            <a:pPr>
              <a:buFontTx/>
              <a:buChar char="•"/>
            </a:pPr>
            <a:r>
              <a:rPr lang="en-US">
                <a:latin typeface="Calibri" charset="0"/>
              </a:rPr>
              <a:t>This saves us one operation:</a:t>
            </a:r>
            <a:endParaRPr lang="en-US" i="1">
              <a:latin typeface="Calibri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i" charset="0"/>
              </a:rPr>
              <a:t>Associative property of convolution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787525" y="2743200"/>
            <a:ext cx="5680075" cy="3810000"/>
            <a:chOff x="1025" y="1317"/>
            <a:chExt cx="4169" cy="2907"/>
          </a:xfrm>
        </p:grpSpPr>
        <p:graphicFrame>
          <p:nvGraphicFramePr>
            <p:cNvPr id="12299" name="Object 8"/>
            <p:cNvGraphicFramePr>
              <a:graphicFrameLocks noChangeAspect="1"/>
            </p:cNvGraphicFramePr>
            <p:nvPr/>
          </p:nvGraphicFramePr>
          <p:xfrm>
            <a:off x="1595" y="1317"/>
            <a:ext cx="3599" cy="2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9" name="Photo Editor Photo" r:id="rId4" imgW="6001588" imgH="4847619" progId="">
                    <p:embed/>
                  </p:oleObj>
                </mc:Choice>
                <mc:Fallback>
                  <p:oleObj name="Photo Editor Photo" r:id="rId4" imgW="6001588" imgH="484761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5" y="1317"/>
                          <a:ext cx="3599" cy="29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0" name="Text Box 10"/>
            <p:cNvSpPr txBox="1">
              <a:spLocks noChangeArrowheads="1"/>
            </p:cNvSpPr>
            <p:nvPr/>
          </p:nvSpPr>
          <p:spPr bwMode="auto">
            <a:xfrm>
              <a:off x="1025" y="1666"/>
              <a:ext cx="19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i="1">
                  <a:latin typeface="Times New Roman" charset="0"/>
                </a:rPr>
                <a:t>f</a:t>
              </a:r>
            </a:p>
          </p:txBody>
        </p:sp>
      </p:grpSp>
      <p:sp>
        <p:nvSpPr>
          <p:cNvPr id="12293" name="Text Box 12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Source: S. Seitz</a:t>
            </a:r>
          </a:p>
        </p:txBody>
      </p:sp>
      <p:pic>
        <p:nvPicPr>
          <p:cNvPr id="1229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76400"/>
            <a:ext cx="21732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267200"/>
            <a:ext cx="628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410200"/>
            <a:ext cx="1219200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90600" y="4114800"/>
            <a:ext cx="7239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9313" y="5300663"/>
            <a:ext cx="7239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 switch the order of smoothing and gradient</a:t>
            </a:r>
            <a:endParaRPr lang="en-US" dirty="0"/>
          </a:p>
        </p:txBody>
      </p:sp>
      <p:pic>
        <p:nvPicPr>
          <p:cNvPr id="4" name="Content Placeholder 3" descr="Screen Shot 2015-02-01 at 10.58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5" b="10175"/>
          <a:stretch>
            <a:fillRect/>
          </a:stretch>
        </p:blipFill>
        <p:spPr>
          <a:xfrm>
            <a:off x="457200" y="1657932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6797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simplify even more</a:t>
            </a:r>
            <a:endParaRPr lang="en-US" dirty="0"/>
          </a:p>
        </p:txBody>
      </p:sp>
      <p:pic>
        <p:nvPicPr>
          <p:cNvPr id="5" name="Content Placeholder 4" descr="Screen Shot 2015-02-01 at 11.01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8" b="10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710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simplify even more</a:t>
            </a:r>
            <a:endParaRPr lang="en-US" dirty="0"/>
          </a:p>
        </p:txBody>
      </p:sp>
      <p:pic>
        <p:nvPicPr>
          <p:cNvPr id="5" name="Content Placeholder 4" descr="Screen Shot 2015-02-01 at 11.01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8" b="10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384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24 at 7.32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00"/>
            <a:ext cx="9144000" cy="60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0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Smoothed derivative filter </a:t>
            </a:r>
            <a:endParaRPr lang="en-US" dirty="0"/>
          </a:p>
        </p:txBody>
      </p:sp>
      <p:pic>
        <p:nvPicPr>
          <p:cNvPr id="4" name="Content Placeholder 3" descr="Screen Shot 2015-02-01 at 11.02.2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8985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2D edge detection filters</a:t>
            </a:r>
          </a:p>
        </p:txBody>
      </p:sp>
      <p:graphicFrame>
        <p:nvGraphicFramePr>
          <p:cNvPr id="13315" name="Object 4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066800" y="1981200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8" name="Photo Editor Photo" r:id="rId11" imgW="4133333" imgH="2905531" progId="">
                  <p:embed/>
                </p:oleObj>
              </mc:Choice>
              <mc:Fallback>
                <p:oleObj name="Photo Editor Photo" r:id="rId11" imgW="4133333" imgH="290553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981200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5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876800" y="2667000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9" name="Photo Editor Photo" r:id="rId13" imgW="6001588" imgH="2629267" progId="">
                  <p:embed/>
                </p:oleObj>
              </mc:Choice>
              <mc:Fallback>
                <p:oleObj name="Photo Editor Photo" r:id="rId13" imgW="6001588" imgH="262926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667000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7" name="Picture 13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4506913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 Box 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22450" y="4129088"/>
            <a:ext cx="1027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Gaussian</a:t>
            </a:r>
          </a:p>
        </p:txBody>
      </p:sp>
      <p:sp>
        <p:nvSpPr>
          <p:cNvPr id="13319" name="Text Box 2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060950" y="3922713"/>
            <a:ext cx="2546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derivative of Gaussian (</a:t>
            </a:r>
            <a:r>
              <a:rPr lang="en-US" i="1">
                <a:latin typeface="Times New Roman" charset="0"/>
                <a:cs typeface="Times New Roman" charset="0"/>
              </a:rPr>
              <a:t>x</a:t>
            </a:r>
            <a:r>
              <a:rPr lang="en-US"/>
              <a:t>)</a:t>
            </a:r>
          </a:p>
        </p:txBody>
      </p:sp>
      <p:pic>
        <p:nvPicPr>
          <p:cNvPr id="13320" name="Picture 26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8" y="4357688"/>
            <a:ext cx="11874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509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Algebraic definition of dot product</a:t>
            </a:r>
            <a:endParaRPr lang="en-US" dirty="0"/>
          </a:p>
        </p:txBody>
      </p:sp>
      <p:pic>
        <p:nvPicPr>
          <p:cNvPr id="3" name="Picture 2" descr="Screen Shot 2017-09-25 at 10.33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8" y="2444750"/>
            <a:ext cx="8577038" cy="130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Derivative of Gaussian filter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06475"/>
            <a:ext cx="342900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336391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</p:spTree>
    <p:extLst>
      <p:ext uri="{BB962C8B-B14F-4D97-AF65-F5344CB8AC3E}">
        <p14:creationId xmlns:p14="http://schemas.microsoft.com/office/powerpoint/2010/main" val="7073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Sobel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 of averaging and gradient.</a:t>
            </a:r>
          </a:p>
          <a:p>
            <a:r>
              <a:rPr lang="en-US" dirty="0" smtClean="0"/>
              <a:t>An cross product of two 1 d filter, Gaussian and gradient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2-01 at 11.00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98" y="4146058"/>
            <a:ext cx="6462112" cy="17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93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194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194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194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Sobel operator: example</a:t>
            </a:r>
          </a:p>
        </p:txBody>
      </p:sp>
      <p:sp>
        <p:nvSpPr>
          <p:cNvPr id="16390" name="Text Box 26"/>
          <p:cNvSpPr txBox="1">
            <a:spLocks noChangeArrowheads="1"/>
          </p:cNvSpPr>
          <p:nvPr/>
        </p:nvSpPr>
        <p:spPr bwMode="auto">
          <a:xfrm>
            <a:off x="7566025" y="6477000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Source: Wikipedia</a:t>
            </a: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194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1676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295400"/>
            <a:ext cx="1676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1295400"/>
            <a:ext cx="1676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295400"/>
            <a:ext cx="1676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77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24 at 7.3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58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63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Example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791200"/>
            <a:ext cx="7772400" cy="609600"/>
          </a:xfrm>
        </p:spPr>
        <p:txBody>
          <a:bodyPr/>
          <a:lstStyle/>
          <a:p>
            <a:pPr algn="ctr"/>
            <a:r>
              <a:rPr lang="en-US">
                <a:latin typeface="Calibri" charset="0"/>
              </a:rPr>
              <a:t>original image (Lena)</a:t>
            </a:r>
          </a:p>
        </p:txBody>
      </p:sp>
      <p:pic>
        <p:nvPicPr>
          <p:cNvPr id="17412" name="Picture 4" descr="l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39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Finding edges</a:t>
            </a:r>
          </a:p>
        </p:txBody>
      </p:sp>
      <p:pic>
        <p:nvPicPr>
          <p:cNvPr id="18435" name="Picture 3" descr="canny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800"/>
              <a:t>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255994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canny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52538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800"/>
              <a:t>thresholding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>
                <a:latin typeface="+mj-lt"/>
                <a:ea typeface="+mj-ea"/>
                <a:cs typeface="+mj-cs"/>
              </a:rPr>
              <a:t>Finding edges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219200"/>
            <a:ext cx="1323975" cy="13382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43600" y="2438400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72200" y="2557463"/>
            <a:ext cx="2525713" cy="1095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43600" y="1219200"/>
            <a:ext cx="1447800" cy="12192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086600" y="2667000"/>
            <a:ext cx="1962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where is the edge?</a:t>
            </a:r>
          </a:p>
        </p:txBody>
      </p:sp>
    </p:spTree>
    <p:extLst>
      <p:ext uri="{BB962C8B-B14F-4D97-AF65-F5344CB8AC3E}">
        <p14:creationId xmlns:p14="http://schemas.microsoft.com/office/powerpoint/2010/main" val="35081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De-Noise</a:t>
            </a:r>
          </a:p>
          <a:p>
            <a:r>
              <a:rPr lang="en-US" dirty="0" smtClean="0"/>
              <a:t>Think in frequency: Fourier space</a:t>
            </a:r>
            <a:endParaRPr lang="en-US" dirty="0"/>
          </a:p>
          <a:p>
            <a:r>
              <a:rPr lang="en-US" dirty="0" smtClean="0"/>
              <a:t>Homework 3/Project 1 will be out later this week.  </a:t>
            </a:r>
            <a:endParaRPr lang="en-US" dirty="0"/>
          </a:p>
          <a:p>
            <a:r>
              <a:rPr lang="en-US" dirty="0" smtClean="0"/>
              <a:t>Office hour: Monday: 5:30-6:30, Thursday: 5-6:30.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12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AutoNum type="arabicPeriod"/>
            </a:pPr>
            <a:r>
              <a:rPr lang="en-US" dirty="0" smtClean="0"/>
              <a:t>Write down a 3×3 filter that returns a positive value if the average value of the 4-adjacent neighbors is less than the center and a negative value otherwise.  Hint:  don’t forget the normalization factor.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Write down a filter that will compute the gradient in the x-direction</a:t>
            </a:r>
          </a:p>
          <a:p>
            <a:pPr marL="457200" lvl="1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gradx</a:t>
            </a:r>
            <a:r>
              <a:rPr lang="en-US" dirty="0" smtClean="0"/>
              <a:t>(</a:t>
            </a:r>
            <a:r>
              <a:rPr lang="en-US" dirty="0" err="1" smtClean="0"/>
              <a:t>y,x</a:t>
            </a:r>
            <a:r>
              <a:rPr lang="en-US" dirty="0" smtClean="0"/>
              <a:t>) = </a:t>
            </a:r>
            <a:r>
              <a:rPr lang="en-US" dirty="0" err="1" smtClean="0"/>
              <a:t>im</a:t>
            </a:r>
            <a:r>
              <a:rPr lang="en-US" dirty="0" smtClean="0"/>
              <a:t>(y,x+1)-</a:t>
            </a:r>
            <a:r>
              <a:rPr lang="en-US" dirty="0" err="1" smtClean="0"/>
              <a:t>im</a:t>
            </a:r>
            <a:r>
              <a:rPr lang="en-US" dirty="0" smtClean="0"/>
              <a:t>(</a:t>
            </a:r>
            <a:r>
              <a:rPr lang="en-US" dirty="0" err="1" smtClean="0"/>
              <a:t>y,x</a:t>
            </a:r>
            <a:r>
              <a:rPr lang="en-US" dirty="0" smtClean="0"/>
              <a:t>) for each </a:t>
            </a:r>
            <a:r>
              <a:rPr lang="en-US" dirty="0" err="1" smtClean="0"/>
              <a:t>x,y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2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2-01 at 6.1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268893"/>
            <a:ext cx="7858125" cy="540305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Quiz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9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Geometric definition of dot product:</a:t>
            </a:r>
            <a:br>
              <a:rPr lang="en-US" dirty="0" smtClean="0"/>
            </a:br>
            <a:r>
              <a:rPr lang="en-US" dirty="0" smtClean="0"/>
              <a:t>projection of one over another</a:t>
            </a:r>
            <a:endParaRPr lang="en-US" dirty="0"/>
          </a:p>
        </p:txBody>
      </p:sp>
      <p:pic>
        <p:nvPicPr>
          <p:cNvPr id="4" name="Picture 3" descr="Screen Shot 2017-09-25 at 10.34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61" y="1921794"/>
            <a:ext cx="4846724" cy="997268"/>
          </a:xfrm>
          <a:prstGeom prst="rect">
            <a:avLst/>
          </a:prstGeom>
        </p:spPr>
      </p:pic>
      <p:pic>
        <p:nvPicPr>
          <p:cNvPr id="5" name="Picture 4" descr="dot_product_proj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07" y="3124871"/>
            <a:ext cx="4035537" cy="28317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22330" y="5226442"/>
            <a:ext cx="3570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http://mathinsight.org/</a:t>
            </a:r>
            <a:r>
              <a:rPr lang="en-US" dirty="0" smtClean="0">
                <a:hlinkClick r:id="rId5"/>
              </a:rPr>
              <a:t>dot_product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9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Edges and image gradients</a:t>
            </a:r>
          </a:p>
          <a:p>
            <a:r>
              <a:rPr lang="en-US" dirty="0" smtClean="0"/>
              <a:t>Quiz</a:t>
            </a:r>
          </a:p>
          <a:p>
            <a:r>
              <a:rPr lang="en-US" dirty="0" smtClean="0"/>
              <a:t>Image De-noising</a:t>
            </a:r>
          </a:p>
          <a:p>
            <a:r>
              <a:rPr lang="en-US" dirty="0" smtClean="0"/>
              <a:t>Median Filter</a:t>
            </a:r>
          </a:p>
          <a:p>
            <a:r>
              <a:rPr lang="en-US" dirty="0" smtClean="0"/>
              <a:t>Project 1 will be out on Thursday.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5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Chapter 3.2.  Page 99-105.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Characterizing edges</a:t>
            </a:r>
          </a:p>
        </p:txBody>
      </p:sp>
      <p:sp>
        <p:nvSpPr>
          <p:cNvPr id="6147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>
                <a:latin typeface="Calibri" charset="0"/>
              </a:rPr>
              <a:t>An edge is a place of </a:t>
            </a:r>
            <a:r>
              <a:rPr lang="en-US" i="1">
                <a:latin typeface="Calibri" charset="0"/>
              </a:rPr>
              <a:t>rapid change </a:t>
            </a:r>
            <a:r>
              <a:rPr lang="en-US">
                <a:latin typeface="Calibri" charset="0"/>
              </a:rPr>
              <a:t>in the image intensity function</a:t>
            </a:r>
          </a:p>
        </p:txBody>
      </p:sp>
      <p:pic>
        <p:nvPicPr>
          <p:cNvPr id="6148" name="Picture 10" descr="step_edg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Line 21"/>
          <p:cNvSpPr>
            <a:spLocks noChangeShapeType="1"/>
          </p:cNvSpPr>
          <p:nvPr/>
        </p:nvSpPr>
        <p:spPr bwMode="auto">
          <a:xfrm>
            <a:off x="228600" y="4343400"/>
            <a:ext cx="2743200" cy="0"/>
          </a:xfrm>
          <a:prstGeom prst="line">
            <a:avLst/>
          </a:prstGeom>
          <a:noFill/>
          <a:ln w="38100">
            <a:solidFill>
              <a:srgbClr val="FF0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0" name="Text Box 22"/>
          <p:cNvSpPr txBox="1">
            <a:spLocks noChangeArrowheads="1"/>
          </p:cNvSpPr>
          <p:nvPr/>
        </p:nvSpPr>
        <p:spPr bwMode="auto">
          <a:xfrm>
            <a:off x="1174750" y="2895600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image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124200" y="2635250"/>
            <a:ext cx="2851150" cy="2725738"/>
            <a:chOff x="1968" y="1420"/>
            <a:chExt cx="1796" cy="1717"/>
          </a:xfrm>
        </p:grpSpPr>
        <p:sp>
          <p:nvSpPr>
            <p:cNvPr id="6163" name="Rectangle 11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Freeform 12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5" name="Freeform 15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6" name="Text Box 24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intensity function</a:t>
              </a:r>
              <a:br>
                <a:rPr lang="en-US"/>
              </a:br>
              <a:r>
                <a:rPr lang="en-US"/>
                <a:t>(along horizontal scanline)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6172200" y="2909888"/>
            <a:ext cx="2743200" cy="2451100"/>
            <a:chOff x="3888" y="1593"/>
            <a:chExt cx="1728" cy="1544"/>
          </a:xfrm>
        </p:grpSpPr>
        <p:sp>
          <p:nvSpPr>
            <p:cNvPr id="6158" name="Rectangle 16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9" name="Group 19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6161" name="Freeform 17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2 h 630"/>
                  <a:gd name="T6" fmla="*/ 399 w 909"/>
                  <a:gd name="T7" fmla="*/ 421 h 630"/>
                  <a:gd name="T8" fmla="*/ 459 w 909"/>
                  <a:gd name="T9" fmla="*/ 618 h 630"/>
                  <a:gd name="T10" fmla="*/ 528 w 909"/>
                  <a:gd name="T11" fmla="*/ 424 h 630"/>
                  <a:gd name="T12" fmla="*/ 564 w 909"/>
                  <a:gd name="T13" fmla="*/ 94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2" name="Freeform 18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2 h 630"/>
                  <a:gd name="T6" fmla="*/ 399 w 909"/>
                  <a:gd name="T7" fmla="*/ 421 h 630"/>
                  <a:gd name="T8" fmla="*/ 459 w 909"/>
                  <a:gd name="T9" fmla="*/ 618 h 630"/>
                  <a:gd name="T10" fmla="*/ 528 w 909"/>
                  <a:gd name="T11" fmla="*/ 424 h 630"/>
                  <a:gd name="T12" fmla="*/ 564 w 909"/>
                  <a:gd name="T13" fmla="*/ 94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60" name="Text Box 25"/>
            <p:cNvSpPr txBox="1">
              <a:spLocks noChangeArrowheads="1"/>
            </p:cNvSpPr>
            <p:nvPr/>
          </p:nvSpPr>
          <p:spPr bwMode="auto">
            <a:xfrm>
              <a:off x="4216" y="1593"/>
              <a:ext cx="10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first derivative</a:t>
              </a: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489700" y="3657600"/>
            <a:ext cx="2305050" cy="3200400"/>
            <a:chOff x="4088" y="2064"/>
            <a:chExt cx="1452" cy="2016"/>
          </a:xfrm>
        </p:grpSpPr>
        <p:sp>
          <p:nvSpPr>
            <p:cNvPr id="6155" name="Line 28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6" name="Line 29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7" name="Text Box 30"/>
            <p:cNvSpPr txBox="1">
              <a:spLocks noChangeArrowheads="1"/>
            </p:cNvSpPr>
            <p:nvPr/>
          </p:nvSpPr>
          <p:spPr bwMode="auto">
            <a:xfrm>
              <a:off x="4088" y="3676"/>
              <a:ext cx="145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edges correspond to</a:t>
              </a:r>
              <a:br>
                <a:rPr lang="en-US"/>
              </a:br>
              <a:r>
                <a:rPr lang="en-US"/>
                <a:t>extrema of derivative</a:t>
              </a:r>
            </a:p>
          </p:txBody>
        </p:sp>
      </p:grpSp>
      <p:sp>
        <p:nvSpPr>
          <p:cNvPr id="6154" name="Text Box 31"/>
          <p:cNvSpPr txBox="1">
            <a:spLocks noChangeArrowheads="1"/>
          </p:cNvSpPr>
          <p:nvPr/>
        </p:nvSpPr>
        <p:spPr bwMode="auto">
          <a:xfrm>
            <a:off x="0" y="6583363"/>
            <a:ext cx="1382713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/>
              <a:t>Source: L. Lazebnik</a:t>
            </a:r>
          </a:p>
        </p:txBody>
      </p:sp>
    </p:spTree>
    <p:extLst>
      <p:ext uri="{BB962C8B-B14F-4D97-AF65-F5344CB8AC3E}">
        <p14:creationId xmlns:p14="http://schemas.microsoft.com/office/powerpoint/2010/main" val="54758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447800"/>
            <a:ext cx="83820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sz="3200" dirty="0"/>
              <a:t>How can we differentiate a </a:t>
            </a:r>
            <a:r>
              <a:rPr lang="en-US" sz="3200" i="1" dirty="0"/>
              <a:t>digital</a:t>
            </a:r>
            <a:r>
              <a:rPr lang="en-US" sz="3200" dirty="0"/>
              <a:t> image F[</a:t>
            </a:r>
            <a:r>
              <a:rPr lang="en-US" sz="3200" dirty="0" err="1"/>
              <a:t>x,y</a:t>
            </a:r>
            <a:r>
              <a:rPr lang="en-US" sz="3200" dirty="0"/>
              <a:t>]?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sz="2800" dirty="0"/>
              <a:t>Option 1:  reconstruct a continuous image, </a:t>
            </a:r>
            <a:r>
              <a:rPr lang="en-US" sz="2800" i="1" dirty="0"/>
              <a:t>f,</a:t>
            </a:r>
            <a:r>
              <a:rPr lang="en-US" sz="2800" dirty="0"/>
              <a:t> then compute the derivative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sz="2800" dirty="0"/>
              <a:t>Option 2:  take discrete derivative (finite difference)</a:t>
            </a:r>
          </a:p>
        </p:txBody>
      </p:sp>
      <p:graphicFrame>
        <p:nvGraphicFramePr>
          <p:cNvPr id="7" name="Group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438400" y="5241925"/>
          <a:ext cx="1143000" cy="9747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2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71600" y="4556125"/>
            <a:ext cx="6629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spcAft>
                <a:spcPct val="50000"/>
              </a:spcAft>
            </a:pPr>
            <a:r>
              <a:rPr lang="en-US" sz="2000"/>
              <a:t>How would you implement this as a linear filter?</a:t>
            </a:r>
          </a:p>
        </p:txBody>
      </p:sp>
      <p:sp>
        <p:nvSpPr>
          <p:cNvPr id="7191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derivatives</a:t>
            </a:r>
          </a:p>
        </p:txBody>
      </p:sp>
      <p:graphicFrame>
        <p:nvGraphicFramePr>
          <p:cNvPr id="12" name="Group 5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5486400" y="5241925"/>
          <a:ext cx="1143000" cy="9747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5407025"/>
            <a:ext cx="39211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005013" y="5453063"/>
            <a:ext cx="280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/>
              <a:t>: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88" y="5410200"/>
            <a:ext cx="37147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148263" y="5421313"/>
            <a:ext cx="2809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/>
              <a:t>: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6303963"/>
            <a:ext cx="428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6323013"/>
            <a:ext cx="4349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16" name="Text Box 31"/>
          <p:cNvSpPr txBox="1">
            <a:spLocks noChangeArrowheads="1"/>
          </p:cNvSpPr>
          <p:nvPr/>
        </p:nvSpPr>
        <p:spPr bwMode="auto">
          <a:xfrm>
            <a:off x="7924800" y="6519863"/>
            <a:ext cx="1176338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/>
              <a:t>Source: S. Seitz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73375" y="5584825"/>
            <a:ext cx="239713" cy="249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03488" y="5595938"/>
            <a:ext cx="239712" cy="249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43600" y="5605463"/>
            <a:ext cx="239713" cy="250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32488" y="5943600"/>
            <a:ext cx="261937" cy="217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0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7" grpId="0"/>
      <p:bldP spid="16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9"/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/>
              <a:t>The gradient points in the direction of most rapid increase in intensity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8195" name="Group 2"/>
          <p:cNvGrpSpPr>
            <a:grpSpLocks/>
          </p:cNvGrpSpPr>
          <p:nvPr/>
        </p:nvGrpSpPr>
        <p:grpSpPr bwMode="auto">
          <a:xfrm>
            <a:off x="5791200" y="2438400"/>
            <a:ext cx="2590800" cy="990600"/>
            <a:chOff x="3840" y="1776"/>
            <a:chExt cx="1632" cy="624"/>
          </a:xfrm>
        </p:grpSpPr>
        <p:grpSp>
          <p:nvGrpSpPr>
            <p:cNvPr id="8217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8219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974853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22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8220" name="Picture 7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18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6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Image gradient</a:t>
            </a:r>
          </a:p>
        </p:txBody>
      </p:sp>
      <p:sp>
        <p:nvSpPr>
          <p:cNvPr id="8197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1295400"/>
          </a:xfrm>
        </p:spPr>
        <p:txBody>
          <a:bodyPr/>
          <a:lstStyle/>
          <a:p>
            <a:r>
              <a:rPr lang="en-US" sz="2400">
                <a:latin typeface="Calibri" charset="0"/>
              </a:rPr>
              <a:t>The </a:t>
            </a:r>
            <a:r>
              <a:rPr lang="en-US" sz="2400" i="1">
                <a:latin typeface="Calibri" charset="0"/>
              </a:rPr>
              <a:t>gradient</a:t>
            </a:r>
            <a:r>
              <a:rPr lang="en-US" sz="2400">
                <a:latin typeface="Calibri" charset="0"/>
              </a:rPr>
              <a:t> of an image: </a:t>
            </a:r>
          </a:p>
        </p:txBody>
      </p:sp>
      <p:pic>
        <p:nvPicPr>
          <p:cNvPr id="8198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3000"/>
            <a:ext cx="2468563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200" name="Line 13"/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Oval 14"/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202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3013"/>
            <a:ext cx="140811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3" name="Group 16"/>
          <p:cNvGrpSpPr>
            <a:grpSpLocks/>
          </p:cNvGrpSpPr>
          <p:nvPr/>
        </p:nvGrpSpPr>
        <p:grpSpPr bwMode="auto">
          <a:xfrm>
            <a:off x="3497263" y="2438400"/>
            <a:ext cx="1882775" cy="1157288"/>
            <a:chOff x="2395" y="1776"/>
            <a:chExt cx="1186" cy="729"/>
          </a:xfrm>
        </p:grpSpPr>
        <p:pic>
          <p:nvPicPr>
            <p:cNvPr id="8213" name="Picture 17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4866" name="Rectangle 18"/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15" name="Line 19"/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6" name="Oval 20"/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204" name="Group 21"/>
          <p:cNvGrpSpPr>
            <a:grpSpLocks/>
          </p:cNvGrpSpPr>
          <p:nvPr/>
        </p:nvGrpSpPr>
        <p:grpSpPr bwMode="auto">
          <a:xfrm>
            <a:off x="6276975" y="2449513"/>
            <a:ext cx="485775" cy="509587"/>
            <a:chOff x="4152" y="1776"/>
            <a:chExt cx="306" cy="321"/>
          </a:xfrm>
        </p:grpSpPr>
        <p:sp>
          <p:nvSpPr>
            <p:cNvPr id="8209" name="Line 22"/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" name="Line 23"/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" name="Freeform 24"/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212" name="Picture 25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9" name="Rectangle 26"/>
          <p:cNvSpPr>
            <a:spLocks noChangeArrowheads="1"/>
          </p:cNvSpPr>
          <p:nvPr/>
        </p:nvSpPr>
        <p:spPr bwMode="auto">
          <a:xfrm>
            <a:off x="533400" y="3962400"/>
            <a:ext cx="8077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/>
              <a:t>The </a:t>
            </a:r>
            <a:r>
              <a:rPr lang="en-US" i="1"/>
              <a:t>edge strength</a:t>
            </a:r>
            <a:r>
              <a:rPr lang="en-US"/>
              <a:t> is given by the gradient magnitude:</a:t>
            </a:r>
          </a:p>
          <a:p>
            <a:pPr marL="342900" indent="-342900">
              <a:spcBef>
                <a:spcPct val="20000"/>
              </a:spcBef>
            </a:pPr>
            <a:endParaRPr lang="en-US"/>
          </a:p>
          <a:p>
            <a:pPr marL="342900" indent="-342900">
              <a:spcBef>
                <a:spcPct val="20000"/>
              </a:spcBef>
            </a:pPr>
            <a:endParaRPr lang="en-US"/>
          </a:p>
          <a:p>
            <a:pPr marL="342900" indent="-342900">
              <a:spcBef>
                <a:spcPct val="20000"/>
              </a:spcBef>
            </a:pPr>
            <a:endParaRPr lang="en-US"/>
          </a:p>
          <a:p>
            <a:pPr marL="342900" indent="-342900">
              <a:spcBef>
                <a:spcPct val="20000"/>
              </a:spcBef>
            </a:pPr>
            <a:r>
              <a:rPr lang="en-US"/>
              <a:t>The gradient direction is given by: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/>
              <a:t>how does this relate to the direction of the edge?</a:t>
            </a:r>
            <a:br>
              <a:rPr lang="en-US"/>
            </a:br>
            <a:endParaRPr lang="en-US"/>
          </a:p>
        </p:txBody>
      </p:sp>
      <p:pic>
        <p:nvPicPr>
          <p:cNvPr id="9230" name="Picture 2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672138"/>
            <a:ext cx="27971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2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54513"/>
            <a:ext cx="37084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Text Box 31"/>
          <p:cNvSpPr txBox="1">
            <a:spLocks noChangeArrowheads="1"/>
          </p:cNvSpPr>
          <p:nvPr/>
        </p:nvSpPr>
        <p:spPr bwMode="auto">
          <a:xfrm>
            <a:off x="7685088" y="6477000"/>
            <a:ext cx="1382712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/>
              <a:t>Source: Steve Seitz</a:t>
            </a:r>
          </a:p>
        </p:txBody>
      </p:sp>
    </p:spTree>
    <p:extLst>
      <p:ext uri="{BB962C8B-B14F-4D97-AF65-F5344CB8AC3E}">
        <p14:creationId xmlns:p14="http://schemas.microsoft.com/office/powerpoint/2010/main" val="6606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777</Words>
  <Application>Microsoft Macintosh PowerPoint</Application>
  <PresentationFormat>On-screen Show (4:3)</PresentationFormat>
  <Paragraphs>143</Paragraphs>
  <Slides>39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Photo Editor Photo</vt:lpstr>
      <vt:lpstr>CSC589 Introduction to Computer Vision Lecture 6 </vt:lpstr>
      <vt:lpstr>Last lecture</vt:lpstr>
      <vt:lpstr>Algebraic definition of dot product</vt:lpstr>
      <vt:lpstr>Geometric definition of dot product: projection of one over another</vt:lpstr>
      <vt:lpstr>Today’s lecture</vt:lpstr>
      <vt:lpstr>Reading</vt:lpstr>
      <vt:lpstr>Characterizing edges</vt:lpstr>
      <vt:lpstr>Image derivatives</vt:lpstr>
      <vt:lpstr>Image gradient</vt:lpstr>
      <vt:lpstr>Image gradient</vt:lpstr>
      <vt:lpstr>Compute gradient: first order derivatives</vt:lpstr>
      <vt:lpstr>Compute gradient: first order derivatives</vt:lpstr>
      <vt:lpstr>Compute gradient as convolution operation!</vt:lpstr>
      <vt:lpstr>Compute gradient as convolution operation!</vt:lpstr>
      <vt:lpstr>Compute gradient: first order derivatives</vt:lpstr>
      <vt:lpstr>Compute gradient: first order derivatives</vt:lpstr>
      <vt:lpstr>PowerPoint Presentation</vt:lpstr>
      <vt:lpstr>Example</vt:lpstr>
      <vt:lpstr>Exercise in Python</vt:lpstr>
      <vt:lpstr>Usage in Python</vt:lpstr>
      <vt:lpstr>Effects of noise</vt:lpstr>
      <vt:lpstr>Solution: smooth first</vt:lpstr>
      <vt:lpstr>Associative property of convolution</vt:lpstr>
      <vt:lpstr>We can switch the order of smoothing and gradient</vt:lpstr>
      <vt:lpstr>We can simplify even more</vt:lpstr>
      <vt:lpstr>We can simplify even more</vt:lpstr>
      <vt:lpstr>PowerPoint Presentation</vt:lpstr>
      <vt:lpstr>Smoothed derivative filter </vt:lpstr>
      <vt:lpstr>2D edge detection filters</vt:lpstr>
      <vt:lpstr>Derivative of Gaussian filter</vt:lpstr>
      <vt:lpstr>Sobel Filter</vt:lpstr>
      <vt:lpstr>Sobel operator: example</vt:lpstr>
      <vt:lpstr>PowerPoint Presentation</vt:lpstr>
      <vt:lpstr>Example</vt:lpstr>
      <vt:lpstr>Finding edges</vt:lpstr>
      <vt:lpstr>PowerPoint Presentation</vt:lpstr>
      <vt:lpstr>Next lecture</vt:lpstr>
      <vt:lpstr>Quiz 2</vt:lpstr>
      <vt:lpstr>Quiz 2</vt:lpstr>
    </vt:vector>
  </TitlesOfParts>
  <Company>American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CSC589 Introduction to Computer Vision Lecture 6 </dc:title>
  <dc:creator>Bei Xiao</dc:creator>
  <cp:lastModifiedBy>Bei Xiao</cp:lastModifiedBy>
  <cp:revision>205</cp:revision>
  <dcterms:created xsi:type="dcterms:W3CDTF">2015-02-01T15:40:32Z</dcterms:created>
  <dcterms:modified xsi:type="dcterms:W3CDTF">2017-09-25T16:02:20Z</dcterms:modified>
</cp:coreProperties>
</file>